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58" r:id="rId5"/>
    <p:sldId id="257" r:id="rId6"/>
    <p:sldId id="261" r:id="rId7"/>
    <p:sldId id="264" r:id="rId8"/>
    <p:sldId id="263" r:id="rId9"/>
    <p:sldId id="262" r:id="rId10"/>
    <p:sldId id="266" r:id="rId11"/>
    <p:sldId id="267" r:id="rId12"/>
    <p:sldId id="268" r:id="rId13"/>
    <p:sldId id="269" r:id="rId14"/>
    <p:sldId id="270" r:id="rId15"/>
    <p:sldId id="271" r:id="rId16"/>
    <p:sldId id="273" r:id="rId17"/>
    <p:sldId id="272" r:id="rId18"/>
    <p:sldId id="274" r:id="rId19"/>
    <p:sldId id="275" r:id="rId20"/>
    <p:sldId id="291" r:id="rId21"/>
    <p:sldId id="290" r:id="rId22"/>
    <p:sldId id="276" r:id="rId23"/>
    <p:sldId id="279" r:id="rId24"/>
    <p:sldId id="277" r:id="rId25"/>
    <p:sldId id="294" r:id="rId26"/>
    <p:sldId id="295" r:id="rId27"/>
    <p:sldId id="278" r:id="rId28"/>
    <p:sldId id="288" r:id="rId29"/>
    <p:sldId id="286" r:id="rId30"/>
    <p:sldId id="283" r:id="rId31"/>
    <p:sldId id="284" r:id="rId32"/>
    <p:sldId id="282" r:id="rId33"/>
    <p:sldId id="287" r:id="rId34"/>
    <p:sldId id="285" r:id="rId35"/>
    <p:sldId id="293" r:id="rId36"/>
    <p:sldId id="289" r:id="rId37"/>
    <p:sldId id="292" r:id="rId38"/>
    <p:sldId id="280" r:id="rId39"/>
    <p:sldId id="281"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78813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124005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25234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702753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044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546375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209243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170417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2531933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83686-4881-4293-A9BD-E1704033AE33}"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240320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83686-4881-4293-A9BD-E1704033AE33}"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04332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83686-4881-4293-A9BD-E1704033AE33}" type="datetimeFigureOut">
              <a:rPr lang="en-IN" smtClean="0"/>
              <a:t>24-01-2024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3598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83686-4881-4293-A9BD-E1704033AE33}" type="datetimeFigureOut">
              <a:rPr lang="en-IN" smtClean="0"/>
              <a:t>24-01-2024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883938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3686-4881-4293-A9BD-E1704033AE33}" type="datetimeFigureOut">
              <a:rPr lang="en-IN" smtClean="0"/>
              <a:t>24-01-2024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95399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83686-4881-4293-A9BD-E1704033AE33}"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3566021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83686-4881-4293-A9BD-E1704033AE33}"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13F509-F296-42FD-80C2-7A3EE3026CC0}" type="slidenum">
              <a:rPr lang="en-IN" smtClean="0"/>
              <a:t>‹#›</a:t>
            </a:fld>
            <a:endParaRPr lang="en-IN"/>
          </a:p>
        </p:txBody>
      </p:sp>
    </p:spTree>
    <p:extLst>
      <p:ext uri="{BB962C8B-B14F-4D97-AF65-F5344CB8AC3E}">
        <p14:creationId xmlns:p14="http://schemas.microsoft.com/office/powerpoint/2010/main" val="167453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83686-4881-4293-A9BD-E1704033AE33}" type="datetimeFigureOut">
              <a:rPr lang="en-IN" smtClean="0"/>
              <a:t>24-01-2024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113F509-F296-42FD-80C2-7A3EE3026CC0}" type="slidenum">
              <a:rPr lang="en-IN" smtClean="0"/>
              <a:t>‹#›</a:t>
            </a:fld>
            <a:endParaRPr lang="en-IN"/>
          </a:p>
        </p:txBody>
      </p:sp>
    </p:spTree>
    <p:extLst>
      <p:ext uri="{BB962C8B-B14F-4D97-AF65-F5344CB8AC3E}">
        <p14:creationId xmlns:p14="http://schemas.microsoft.com/office/powerpoint/2010/main" val="2945176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7823-72A3-21EF-3F37-E244DE72F156}"/>
              </a:ext>
            </a:extLst>
          </p:cNvPr>
          <p:cNvSpPr>
            <a:spLocks noGrp="1"/>
          </p:cNvSpPr>
          <p:nvPr>
            <p:ph type="ctrTitle"/>
          </p:nvPr>
        </p:nvSpPr>
        <p:spPr>
          <a:xfrm>
            <a:off x="1507067" y="1984016"/>
            <a:ext cx="7766936" cy="1646302"/>
          </a:xfrm>
        </p:spPr>
        <p:txBody>
          <a:bodyPr/>
          <a:lstStyle/>
          <a:p>
            <a:r>
              <a:rPr lang="en-IN" dirty="0">
                <a:latin typeface="Times New Roman" panose="02020603050405020304" pitchFamily="18" charset="0"/>
                <a:cs typeface="Times New Roman" panose="02020603050405020304" pitchFamily="18" charset="0"/>
              </a:rPr>
              <a:t>REAL LIFE LAB(RLL)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Project</a:t>
            </a:r>
          </a:p>
        </p:txBody>
      </p:sp>
      <p:sp>
        <p:nvSpPr>
          <p:cNvPr id="3" name="Subtitle 2">
            <a:extLst>
              <a:ext uri="{FF2B5EF4-FFF2-40B4-BE49-F238E27FC236}">
                <a16:creationId xmlns:a16="http://schemas.microsoft.com/office/drawing/2014/main" id="{C0193682-7218-2214-9C23-A5E01C1E8C9B}"/>
              </a:ext>
            </a:extLst>
          </p:cNvPr>
          <p:cNvSpPr>
            <a:spLocks noGrp="1"/>
          </p:cNvSpPr>
          <p:nvPr>
            <p:ph type="subTitle" idx="1"/>
          </p:nvPr>
        </p:nvSpPr>
        <p:spPr>
          <a:xfrm>
            <a:off x="1507067" y="3888189"/>
            <a:ext cx="7766936" cy="1259544"/>
          </a:xfrm>
        </p:spPr>
        <p:txBody>
          <a:bodyPr/>
          <a:lstStyle/>
          <a:p>
            <a:r>
              <a:rPr lang="en-IN" sz="2800" b="1" dirty="0">
                <a:latin typeface="Times New Roman" panose="02020603050405020304" pitchFamily="18" charset="0"/>
                <a:cs typeface="Times New Roman" panose="02020603050405020304" pitchFamily="18" charset="0"/>
              </a:rPr>
              <a:t>INSURANCE POLICY MANAGEMENT</a:t>
            </a:r>
          </a:p>
          <a:p>
            <a:r>
              <a:rPr lang="en-IN" b="1" dirty="0">
                <a:latin typeface="Times New Roman" panose="02020603050405020304" pitchFamily="18" charset="0"/>
                <a:cs typeface="Times New Roman" panose="02020603050405020304" pitchFamily="18" charset="0"/>
              </a:rPr>
              <a:t>(GROUP NO: 8)</a:t>
            </a:r>
          </a:p>
        </p:txBody>
      </p:sp>
    </p:spTree>
    <p:extLst>
      <p:ext uri="{BB962C8B-B14F-4D97-AF65-F5344CB8AC3E}">
        <p14:creationId xmlns:p14="http://schemas.microsoft.com/office/powerpoint/2010/main" val="263372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C1BD-5DE4-EEFC-4F6A-7BF4ED24E5C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Technology Stack</a:t>
            </a:r>
          </a:p>
        </p:txBody>
      </p:sp>
      <p:sp>
        <p:nvSpPr>
          <p:cNvPr id="3" name="Content Placeholder 2">
            <a:extLst>
              <a:ext uri="{FF2B5EF4-FFF2-40B4-BE49-F238E27FC236}">
                <a16:creationId xmlns:a16="http://schemas.microsoft.com/office/drawing/2014/main" id="{2DB64A07-F3D3-B5A4-EA11-94E1EA57D570}"/>
              </a:ext>
            </a:extLst>
          </p:cNvPr>
          <p:cNvSpPr>
            <a:spLocks noGrp="1"/>
          </p:cNvSpPr>
          <p:nvPr>
            <p:ph idx="1"/>
          </p:nvPr>
        </p:nvSpPr>
        <p:spPr>
          <a:xfrm>
            <a:off x="677334" y="1709531"/>
            <a:ext cx="8596668" cy="4331832"/>
          </a:xfrm>
        </p:spPr>
        <p:txBody>
          <a:bodyPr>
            <a:normAutofit/>
          </a:bodyPr>
          <a:lstStyle/>
          <a:p>
            <a:r>
              <a:rPr lang="en-US" b="1" dirty="0">
                <a:latin typeface="Times New Roman" panose="02020603050405020304" pitchFamily="18" charset="0"/>
                <a:cs typeface="Times New Roman" panose="02020603050405020304" pitchFamily="18" charset="0"/>
              </a:rPr>
              <a:t>ANGULAR</a:t>
            </a:r>
          </a:p>
          <a:p>
            <a:pPr marL="0" indent="0">
              <a:buNone/>
            </a:pPr>
            <a:r>
              <a:rPr lang="en-US" dirty="0">
                <a:latin typeface="Times New Roman" panose="02020603050405020304" pitchFamily="18" charset="0"/>
                <a:cs typeface="Times New Roman" panose="02020603050405020304" pitchFamily="18" charset="0"/>
              </a:rPr>
              <a:t> 	Angular is an open-source, JavaScript framework written in TypeScript. Google maintains it, and its primary purpose is to develop single-page applications.</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SPRINGBOOT</a:t>
            </a:r>
          </a:p>
          <a:p>
            <a:pPr marL="0" indent="0">
              <a:buNone/>
            </a:pPr>
            <a:r>
              <a:rPr lang="en-US" dirty="0">
                <a:latin typeface="Times New Roman" panose="02020603050405020304" pitchFamily="18" charset="0"/>
                <a:cs typeface="Times New Roman" panose="02020603050405020304" pitchFamily="18" charset="0"/>
              </a:rPr>
              <a:t> 	Spring Boot is a Java framework, built on top of the Spring, used for developing web applications. It allows you to create REST APIs with minimal configurations.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270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9464-58F1-B899-5211-2821F612259C}"/>
              </a:ext>
            </a:extLst>
          </p:cNvPr>
          <p:cNvSpPr>
            <a:spLocks noGrp="1"/>
          </p:cNvSpPr>
          <p:nvPr>
            <p:ph type="title"/>
          </p:nvPr>
        </p:nvSpPr>
        <p:spPr/>
        <p:txBody>
          <a:bodyPr/>
          <a:lstStyle/>
          <a:p>
            <a:r>
              <a:rPr lang="en-IN" dirty="0"/>
              <a:t>Technology Stack</a:t>
            </a:r>
          </a:p>
        </p:txBody>
      </p:sp>
      <p:sp>
        <p:nvSpPr>
          <p:cNvPr id="3" name="Content Placeholder 2">
            <a:extLst>
              <a:ext uri="{FF2B5EF4-FFF2-40B4-BE49-F238E27FC236}">
                <a16:creationId xmlns:a16="http://schemas.microsoft.com/office/drawing/2014/main" id="{6451A05F-3E19-B292-2293-14ECBF0BC681}"/>
              </a:ext>
            </a:extLst>
          </p:cNvPr>
          <p:cNvSpPr>
            <a:spLocks noGrp="1"/>
          </p:cNvSpPr>
          <p:nvPr>
            <p:ph idx="1"/>
          </p:nvPr>
        </p:nvSpPr>
        <p:spPr>
          <a:xfrm>
            <a:off x="677334" y="1685677"/>
            <a:ext cx="8596668" cy="4355685"/>
          </a:xfrm>
        </p:spPr>
        <p:txBody>
          <a:bodyPr>
            <a:normAutofit/>
          </a:bodyPr>
          <a:lstStyle/>
          <a:p>
            <a:r>
              <a:rPr lang="en-US" b="1" dirty="0">
                <a:latin typeface="Times New Roman" panose="02020603050405020304" pitchFamily="18" charset="0"/>
                <a:cs typeface="Times New Roman" panose="02020603050405020304" pitchFamily="18" charset="0"/>
              </a:rPr>
              <a:t>MYSQL</a:t>
            </a:r>
          </a:p>
          <a:p>
            <a:pPr marL="0" indent="0">
              <a:buNone/>
            </a:pPr>
            <a:r>
              <a:rPr lang="en-US" dirty="0">
                <a:latin typeface="Times New Roman" panose="02020603050405020304" pitchFamily="18" charset="0"/>
                <a:cs typeface="Times New Roman" panose="02020603050405020304" pitchFamily="18" charset="0"/>
              </a:rPr>
              <a:t>	MySQL is a tool used to manage databases and servers, so while it's not a database, it's widely used in relation to managing and </a:t>
            </a:r>
            <a:r>
              <a:rPr lang="en-US" dirty="0" err="1">
                <a:latin typeface="Times New Roman" panose="02020603050405020304" pitchFamily="18" charset="0"/>
                <a:cs typeface="Times New Roman" panose="02020603050405020304" pitchFamily="18" charset="0"/>
              </a:rPr>
              <a:t>organising</a:t>
            </a:r>
            <a:r>
              <a:rPr lang="en-US" dirty="0">
                <a:latin typeface="Times New Roman" panose="02020603050405020304" pitchFamily="18" charset="0"/>
                <a:cs typeface="Times New Roman" panose="02020603050405020304" pitchFamily="18" charset="0"/>
              </a:rPr>
              <a:t> data in databases.</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SPRING JPA</a:t>
            </a:r>
          </a:p>
          <a:p>
            <a:pPr marL="0" indent="0">
              <a:buNone/>
            </a:pPr>
            <a:r>
              <a:rPr lang="en-US" dirty="0">
                <a:latin typeface="Times New Roman" panose="02020603050405020304" pitchFamily="18" charset="0"/>
                <a:cs typeface="Times New Roman" panose="02020603050405020304" pitchFamily="18" charset="0"/>
              </a:rPr>
              <a:t> 	Spring Data JPA aims to significantly improve the implementation of data access layers by reducing the effort to the amount that's actually needed. It provides custom finder methods, and Spring will provide the implementation automatically.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803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BC73-1F7E-FEE6-79A8-3CFC29BD7D7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Flowchart</a:t>
            </a:r>
          </a:p>
        </p:txBody>
      </p:sp>
      <p:pic>
        <p:nvPicPr>
          <p:cNvPr id="6" name="Picture 5">
            <a:extLst>
              <a:ext uri="{FF2B5EF4-FFF2-40B4-BE49-F238E27FC236}">
                <a16:creationId xmlns:a16="http://schemas.microsoft.com/office/drawing/2014/main" id="{23647B0A-F525-5BCA-07BF-8E996F9A9E52}"/>
              </a:ext>
            </a:extLst>
          </p:cNvPr>
          <p:cNvPicPr>
            <a:picLocks noChangeAspect="1"/>
          </p:cNvPicPr>
          <p:nvPr/>
        </p:nvPicPr>
        <p:blipFill>
          <a:blip r:embed="rId2"/>
          <a:stretch>
            <a:fillRect/>
          </a:stretch>
        </p:blipFill>
        <p:spPr>
          <a:xfrm>
            <a:off x="597598" y="1773792"/>
            <a:ext cx="8756139" cy="4267570"/>
          </a:xfrm>
          <a:prstGeom prst="rect">
            <a:avLst/>
          </a:prstGeom>
        </p:spPr>
      </p:pic>
      <p:sp>
        <p:nvSpPr>
          <p:cNvPr id="11" name="Content Placeholder 10">
            <a:extLst>
              <a:ext uri="{FF2B5EF4-FFF2-40B4-BE49-F238E27FC236}">
                <a16:creationId xmlns:a16="http://schemas.microsoft.com/office/drawing/2014/main" id="{3D4FE271-0744-A7FD-0052-3C75E0A13FA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393942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BFE6-A3B9-1A68-995B-0E39545E623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MODULES</a:t>
            </a:r>
          </a:p>
        </p:txBody>
      </p:sp>
      <p:pic>
        <p:nvPicPr>
          <p:cNvPr id="5" name="Content Placeholder 4">
            <a:extLst>
              <a:ext uri="{FF2B5EF4-FFF2-40B4-BE49-F238E27FC236}">
                <a16:creationId xmlns:a16="http://schemas.microsoft.com/office/drawing/2014/main" id="{9F23CC94-DC5C-D565-83F3-1F907D38DC3C}"/>
              </a:ext>
            </a:extLst>
          </p:cNvPr>
          <p:cNvPicPr>
            <a:picLocks noGrp="1" noChangeAspect="1"/>
          </p:cNvPicPr>
          <p:nvPr>
            <p:ph idx="1"/>
          </p:nvPr>
        </p:nvPicPr>
        <p:blipFill>
          <a:blip r:embed="rId2"/>
          <a:stretch>
            <a:fillRect/>
          </a:stretch>
        </p:blipFill>
        <p:spPr>
          <a:xfrm>
            <a:off x="681777" y="1765190"/>
            <a:ext cx="8588484" cy="4027903"/>
          </a:xfrm>
        </p:spPr>
      </p:pic>
    </p:spTree>
    <p:extLst>
      <p:ext uri="{BB962C8B-B14F-4D97-AF65-F5344CB8AC3E}">
        <p14:creationId xmlns:p14="http://schemas.microsoft.com/office/powerpoint/2010/main" val="394390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6D85-520D-7B7E-C592-E900BE07BED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BRIEF ABOUT MODULES</a:t>
            </a:r>
            <a:br>
              <a:rPr lang="en-IN" dirty="0"/>
            </a:br>
            <a:endParaRPr lang="en-IN" dirty="0"/>
          </a:p>
        </p:txBody>
      </p:sp>
      <p:sp>
        <p:nvSpPr>
          <p:cNvPr id="36" name="Content Placeholder 35">
            <a:extLst>
              <a:ext uri="{FF2B5EF4-FFF2-40B4-BE49-F238E27FC236}">
                <a16:creationId xmlns:a16="http://schemas.microsoft.com/office/drawing/2014/main" id="{A6DBD5B0-4892-C238-FA00-DF055754DEA8}"/>
              </a:ext>
            </a:extLst>
          </p:cNvPr>
          <p:cNvSpPr>
            <a:spLocks noGrp="1"/>
          </p:cNvSpPr>
          <p:nvPr>
            <p:ph idx="1"/>
          </p:nvPr>
        </p:nvSpPr>
        <p:spPr>
          <a:xfrm>
            <a:off x="677334" y="1685677"/>
            <a:ext cx="8596668" cy="4355685"/>
          </a:xfrm>
        </p:spPr>
        <p:txBody>
          <a:bodyPr>
            <a:normAutofit/>
          </a:bodyPr>
          <a:lstStyle/>
          <a:p>
            <a:pPr>
              <a:lnSpc>
                <a:spcPct val="150000"/>
              </a:lnSpc>
            </a:pPr>
            <a:r>
              <a:rPr lang="en-US" sz="2000" b="1" dirty="0">
                <a:latin typeface="Times New Roman" panose="02020603050405020304" pitchFamily="18" charset="0"/>
                <a:cs typeface="Times New Roman" panose="02020603050405020304" pitchFamily="18" charset="0"/>
              </a:rPr>
              <a:t>Admin validation: </a:t>
            </a:r>
            <a:r>
              <a:rPr lang="en-US" sz="2000" dirty="0">
                <a:latin typeface="Times New Roman" panose="02020603050405020304" pitchFamily="18" charset="0"/>
                <a:cs typeface="Times New Roman" panose="02020603050405020304" pitchFamily="18" charset="0"/>
              </a:rPr>
              <a:t>In this module, we validate admin and user details, according to their credentials and create the accounts for customers.</a:t>
            </a:r>
          </a:p>
          <a:p>
            <a:pPr>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Admin policy dashboard: </a:t>
            </a:r>
            <a:r>
              <a:rPr lang="en-US" sz="2000" dirty="0">
                <a:latin typeface="Times New Roman" panose="02020603050405020304" pitchFamily="18" charset="0"/>
                <a:cs typeface="Times New Roman" panose="02020603050405020304" pitchFamily="18" charset="0"/>
              </a:rPr>
              <a:t>On admin dashboard, policies are managed by admin. And the other features are available.</a:t>
            </a:r>
          </a:p>
          <a:p>
            <a:pPr>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User/Customer policy dashboard: </a:t>
            </a:r>
            <a:r>
              <a:rPr lang="en-US" sz="2000" dirty="0">
                <a:latin typeface="Times New Roman" panose="02020603050405020304" pitchFamily="18" charset="0"/>
                <a:cs typeface="Times New Roman" panose="02020603050405020304" pitchFamily="18" charset="0"/>
              </a:rPr>
              <a:t>On customer dashboard, User can access policy and apply and raise queries to admin.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3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93E0-9FF7-DC18-AF18-2F03E3752B3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BRIEF ABOUT MODULES</a:t>
            </a:r>
            <a:endParaRPr lang="en-IN" dirty="0"/>
          </a:p>
        </p:txBody>
      </p:sp>
      <p:sp>
        <p:nvSpPr>
          <p:cNvPr id="7" name="Content Placeholder 6">
            <a:extLst>
              <a:ext uri="{FF2B5EF4-FFF2-40B4-BE49-F238E27FC236}">
                <a16:creationId xmlns:a16="http://schemas.microsoft.com/office/drawing/2014/main" id="{83E615F8-FD5B-757D-3D8B-ACCE09B5CD9A}"/>
              </a:ext>
            </a:extLst>
          </p:cNvPr>
          <p:cNvSpPr>
            <a:spLocks noGrp="1"/>
          </p:cNvSpPr>
          <p:nvPr>
            <p:ph idx="1"/>
          </p:nvPr>
        </p:nvSpPr>
        <p:spPr/>
        <p:txBody>
          <a:bodyPr>
            <a:normAutofit/>
          </a:bodyPr>
          <a:lstStyle/>
          <a:p>
            <a:pPr>
              <a:lnSpc>
                <a:spcPct val="150000"/>
              </a:lnSpc>
            </a:pPr>
            <a:r>
              <a:rPr lang="en-US" sz="2000" b="1" dirty="0">
                <a:latin typeface="Times New Roman" panose="02020603050405020304" pitchFamily="18" charset="0"/>
                <a:cs typeface="Times New Roman" panose="02020603050405020304" pitchFamily="18" charset="0"/>
              </a:rPr>
              <a:t>Q/A Module: </a:t>
            </a:r>
            <a:r>
              <a:rPr lang="en-US" sz="2000" dirty="0">
                <a:latin typeface="Times New Roman" panose="02020603050405020304" pitchFamily="18" charset="0"/>
                <a:cs typeface="Times New Roman" panose="02020603050405020304" pitchFamily="18" charset="0"/>
              </a:rPr>
              <a:t>In this Q&amp;A part, Incase any doubts we can contact to admin, regarding queries and raising queries.</a:t>
            </a:r>
          </a:p>
          <a:p>
            <a:pPr>
              <a:lnSpc>
                <a:spcPct val="150000"/>
              </a:lnSpc>
            </a:pPr>
            <a:r>
              <a:rPr lang="en-US" sz="2000" b="1" dirty="0">
                <a:latin typeface="Times New Roman" panose="02020603050405020304" pitchFamily="18" charset="0"/>
                <a:cs typeface="Times New Roman" panose="02020603050405020304" pitchFamily="18" charset="0"/>
              </a:rPr>
              <a:t>Testing: </a:t>
            </a:r>
            <a:r>
              <a:rPr lang="en-US" sz="2000" dirty="0">
                <a:latin typeface="Times New Roman" panose="02020603050405020304" pitchFamily="18" charset="0"/>
                <a:cs typeface="Times New Roman" panose="02020603050405020304" pitchFamily="18" charset="0"/>
              </a:rPr>
              <a:t>In this part, we had done testing, to fix bugs and automate the webpages.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00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9951-BE3D-8D0F-0782-CF0E7DC04F8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3B9C312-80D1-B69E-1488-289DAD5F6798}"/>
              </a:ext>
            </a:extLst>
          </p:cNvPr>
          <p:cNvSpPr>
            <a:spLocks noGrp="1"/>
          </p:cNvSpPr>
          <p:nvPr>
            <p:ph idx="1"/>
          </p:nvPr>
        </p:nvSpPr>
        <p:spPr/>
        <p:txBody>
          <a:bodyPr>
            <a:normAutofit/>
          </a:bodyPr>
          <a:lstStyle/>
          <a:p>
            <a:pPr marL="0" indent="0" algn="ctr">
              <a:buNone/>
            </a:pPr>
            <a:r>
              <a:rPr lang="en-IN" sz="6600" dirty="0">
                <a:latin typeface="Times New Roman" panose="02020603050405020304" pitchFamily="18" charset="0"/>
                <a:cs typeface="Times New Roman" panose="02020603050405020304" pitchFamily="18" charset="0"/>
              </a:rPr>
              <a:t>DEMONSTRATION</a:t>
            </a:r>
          </a:p>
        </p:txBody>
      </p:sp>
      <p:pic>
        <p:nvPicPr>
          <p:cNvPr id="5" name="Graphic 4" descr="Chevron arrows with solid fill">
            <a:extLst>
              <a:ext uri="{FF2B5EF4-FFF2-40B4-BE49-F238E27FC236}">
                <a16:creationId xmlns:a16="http://schemas.microsoft.com/office/drawing/2014/main" id="{0BB5CDC0-5749-711E-3C5F-08E29773B8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6561" y="3900295"/>
            <a:ext cx="1963972" cy="914400"/>
          </a:xfrm>
          <a:prstGeom prst="rect">
            <a:avLst/>
          </a:prstGeom>
        </p:spPr>
      </p:pic>
      <p:pic>
        <p:nvPicPr>
          <p:cNvPr id="7" name="Graphic 6" descr="Chevron arrows with solid fill">
            <a:extLst>
              <a:ext uri="{FF2B5EF4-FFF2-40B4-BE49-F238E27FC236}">
                <a16:creationId xmlns:a16="http://schemas.microsoft.com/office/drawing/2014/main" id="{DCEE6DD0-B5BE-25D8-3FEE-814460B69B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079" y="3886290"/>
            <a:ext cx="2275398" cy="914400"/>
          </a:xfrm>
          <a:prstGeom prst="rect">
            <a:avLst/>
          </a:prstGeom>
        </p:spPr>
      </p:pic>
    </p:spTree>
    <p:extLst>
      <p:ext uri="{BB962C8B-B14F-4D97-AF65-F5344CB8AC3E}">
        <p14:creationId xmlns:p14="http://schemas.microsoft.com/office/powerpoint/2010/main" val="173085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AB52-8830-EF43-4D5F-AA4FA50D5BD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ADMIN MODULE</a:t>
            </a:r>
          </a:p>
        </p:txBody>
      </p:sp>
      <p:sp>
        <p:nvSpPr>
          <p:cNvPr id="3" name="Content Placeholder 2">
            <a:extLst>
              <a:ext uri="{FF2B5EF4-FFF2-40B4-BE49-F238E27FC236}">
                <a16:creationId xmlns:a16="http://schemas.microsoft.com/office/drawing/2014/main" id="{9845841B-5BF0-023E-504D-4331B753D7EA}"/>
              </a:ext>
            </a:extLst>
          </p:cNvPr>
          <p:cNvSpPr>
            <a:spLocks noGrp="1"/>
          </p:cNvSpPr>
          <p:nvPr>
            <p:ph idx="1"/>
          </p:nvPr>
        </p:nvSpPr>
        <p:spPr>
          <a:xfrm>
            <a:off x="677334" y="1645920"/>
            <a:ext cx="8596668" cy="4858247"/>
          </a:xfrm>
        </p:spPr>
        <p:txBody>
          <a:bodyPr>
            <a:normAutofit/>
          </a:bodyPr>
          <a:lstStyle/>
          <a:p>
            <a:pPr marL="285750" indent="-285750" algn="just">
              <a:lnSpc>
                <a:spcPct val="150000"/>
              </a:lnSpc>
              <a:buFont typeface="Wingdings" panose="05000000000000000000" pitchFamily="2" charset="2"/>
              <a:buChar char="Ø"/>
            </a:pPr>
            <a:r>
              <a:rPr lang="en-US" i="0" dirty="0">
                <a:effectLst/>
                <a:latin typeface="Times New Roman" panose="02020603050405020304" pitchFamily="18" charset="0"/>
                <a:cs typeface="Times New Roman" panose="02020603050405020304" pitchFamily="18" charset="0"/>
              </a:rPr>
              <a:t>Login to the portal</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Create Admin Account </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View/Delete customer.</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View/Add/Update/Delete policy category like Life, Health, Motor, Travel</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View/Add/Update/Delete /Approve policy.</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View total policy holder, approved policy holder, disapproved policy holder.</a:t>
            </a: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Approve policy, applied by customer.8.Answer customer question</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936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3888-AD31-9B1A-7E46-D0A66EF9522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ADMIN HOMEPAGE</a:t>
            </a:r>
          </a:p>
        </p:txBody>
      </p:sp>
      <p:pic>
        <p:nvPicPr>
          <p:cNvPr id="5" name="Content Placeholder 4">
            <a:extLst>
              <a:ext uri="{FF2B5EF4-FFF2-40B4-BE49-F238E27FC236}">
                <a16:creationId xmlns:a16="http://schemas.microsoft.com/office/drawing/2014/main" id="{0401AFBA-0F0C-AB13-7305-CA91F1894295}"/>
              </a:ext>
            </a:extLst>
          </p:cNvPr>
          <p:cNvPicPr>
            <a:picLocks noGrp="1" noChangeAspect="1"/>
          </p:cNvPicPr>
          <p:nvPr>
            <p:ph idx="1"/>
          </p:nvPr>
        </p:nvPicPr>
        <p:blipFill rotWithShape="1">
          <a:blip r:embed="rId2"/>
          <a:srcRect t="3267" b="5082"/>
          <a:stretch/>
        </p:blipFill>
        <p:spPr>
          <a:xfrm>
            <a:off x="1001864" y="1828800"/>
            <a:ext cx="7927451" cy="4357315"/>
          </a:xfrm>
        </p:spPr>
      </p:pic>
    </p:spTree>
    <p:extLst>
      <p:ext uri="{BB962C8B-B14F-4D97-AF65-F5344CB8AC3E}">
        <p14:creationId xmlns:p14="http://schemas.microsoft.com/office/powerpoint/2010/main" val="19517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125F7-7FE4-65E6-540C-74E2BE11E6A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ADMIN DASHBOARD</a:t>
            </a:r>
          </a:p>
        </p:txBody>
      </p:sp>
      <p:pic>
        <p:nvPicPr>
          <p:cNvPr id="5" name="Content Placeholder 4">
            <a:extLst>
              <a:ext uri="{FF2B5EF4-FFF2-40B4-BE49-F238E27FC236}">
                <a16:creationId xmlns:a16="http://schemas.microsoft.com/office/drawing/2014/main" id="{B9B81662-360D-0FF8-7EC2-5BBFE49EA3CE}"/>
              </a:ext>
            </a:extLst>
          </p:cNvPr>
          <p:cNvPicPr>
            <a:picLocks noGrp="1" noChangeAspect="1"/>
          </p:cNvPicPr>
          <p:nvPr>
            <p:ph idx="1"/>
          </p:nvPr>
        </p:nvPicPr>
        <p:blipFill rotWithShape="1">
          <a:blip r:embed="rId2"/>
          <a:srcRect t="3323" b="5107"/>
          <a:stretch/>
        </p:blipFill>
        <p:spPr>
          <a:xfrm>
            <a:off x="1240404" y="1645920"/>
            <a:ext cx="7211834" cy="4222143"/>
          </a:xfrm>
        </p:spPr>
      </p:pic>
      <p:pic>
        <p:nvPicPr>
          <p:cNvPr id="7" name="Picture 6">
            <a:extLst>
              <a:ext uri="{FF2B5EF4-FFF2-40B4-BE49-F238E27FC236}">
                <a16:creationId xmlns:a16="http://schemas.microsoft.com/office/drawing/2014/main" id="{D7D6A8DD-CD08-F11F-363D-F4385BD175E0}"/>
              </a:ext>
            </a:extLst>
          </p:cNvPr>
          <p:cNvPicPr>
            <a:picLocks noChangeAspect="1"/>
          </p:cNvPicPr>
          <p:nvPr/>
        </p:nvPicPr>
        <p:blipFill rotWithShape="1">
          <a:blip r:embed="rId3"/>
          <a:srcRect t="4299" b="4767"/>
          <a:stretch/>
        </p:blipFill>
        <p:spPr>
          <a:xfrm>
            <a:off x="1240403" y="1645920"/>
            <a:ext cx="7553739" cy="4602480"/>
          </a:xfrm>
          <a:prstGeom prst="rect">
            <a:avLst/>
          </a:prstGeom>
        </p:spPr>
      </p:pic>
    </p:spTree>
    <p:extLst>
      <p:ext uri="{BB962C8B-B14F-4D97-AF65-F5344CB8AC3E}">
        <p14:creationId xmlns:p14="http://schemas.microsoft.com/office/powerpoint/2010/main" val="302804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51DD-15D1-F25F-0B2D-554892A092B2}"/>
              </a:ext>
            </a:extLst>
          </p:cNvPr>
          <p:cNvSpPr>
            <a:spLocks noGrp="1"/>
          </p:cNvSpPr>
          <p:nvPr>
            <p:ph type="title"/>
          </p:nvPr>
        </p:nvSpPr>
        <p:spPr>
          <a:xfrm>
            <a:off x="677334" y="609600"/>
            <a:ext cx="8596668" cy="1258957"/>
          </a:xfrm>
        </p:spPr>
        <p:txBody>
          <a:bodyPr>
            <a:normAutofit/>
          </a:bodyPr>
          <a:lstStyle/>
          <a:p>
            <a:r>
              <a:rPr lang="en-IN" dirty="0">
                <a:latin typeface="Times New Roman" panose="02020603050405020304" pitchFamily="18" charset="0"/>
                <a:cs typeface="Times New Roman" panose="02020603050405020304" pitchFamily="18" charset="0"/>
              </a:rPr>
              <a:t>TEAM MEMBERS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30C28A-ACD5-554F-B937-3C1B819C49F8}"/>
              </a:ext>
            </a:extLst>
          </p:cNvPr>
          <p:cNvSpPr>
            <a:spLocks noGrp="1"/>
          </p:cNvSpPr>
          <p:nvPr>
            <p:ph idx="1"/>
          </p:nvPr>
        </p:nvSpPr>
        <p:spPr>
          <a:xfrm>
            <a:off x="677334" y="1701579"/>
            <a:ext cx="8596668" cy="4339783"/>
          </a:xfrm>
        </p:spPr>
        <p:txBody>
          <a:bodyPr/>
          <a:lstStyle/>
          <a:p>
            <a:pPr>
              <a:lnSpc>
                <a:spcPct val="150000"/>
              </a:lnSpc>
            </a:pPr>
            <a:r>
              <a:rPr lang="en-IN" dirty="0">
                <a:latin typeface="Times New Roman" panose="02020603050405020304" pitchFamily="18" charset="0"/>
                <a:cs typeface="Times New Roman" panose="02020603050405020304" pitchFamily="18" charset="0"/>
              </a:rPr>
              <a:t>Suraj Kumar Samantha - 2579264</a:t>
            </a:r>
          </a:p>
          <a:p>
            <a:pPr>
              <a:lnSpc>
                <a:spcPct val="150000"/>
              </a:lnSpc>
            </a:pPr>
            <a:r>
              <a:rPr lang="en-IN" dirty="0" err="1">
                <a:latin typeface="Times New Roman" panose="02020603050405020304" pitchFamily="18" charset="0"/>
                <a:cs typeface="Times New Roman" panose="02020603050405020304" pitchFamily="18" charset="0"/>
              </a:rPr>
              <a:t>Thummala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RaviKumar</a:t>
            </a:r>
            <a:r>
              <a:rPr lang="en-IN" dirty="0">
                <a:latin typeface="Times New Roman" panose="02020603050405020304" pitchFamily="18" charset="0"/>
                <a:cs typeface="Times New Roman" panose="02020603050405020304" pitchFamily="18" charset="0"/>
              </a:rPr>
              <a:t> - 2580111</a:t>
            </a:r>
          </a:p>
          <a:p>
            <a:pPr>
              <a:lnSpc>
                <a:spcPct val="150000"/>
              </a:lnSpc>
            </a:pPr>
            <a:r>
              <a:rPr lang="en-IN" dirty="0" err="1">
                <a:latin typeface="Times New Roman" panose="02020603050405020304" pitchFamily="18" charset="0"/>
                <a:cs typeface="Times New Roman" panose="02020603050405020304" pitchFamily="18" charset="0"/>
              </a:rPr>
              <a:t>Tappetla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tanuj</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kumar</a:t>
            </a:r>
            <a:r>
              <a:rPr lang="en-IN" dirty="0">
                <a:latin typeface="Times New Roman" panose="02020603050405020304" pitchFamily="18" charset="0"/>
                <a:cs typeface="Times New Roman" panose="02020603050405020304" pitchFamily="18" charset="0"/>
              </a:rPr>
              <a:t> - 2580298</a:t>
            </a:r>
          </a:p>
          <a:p>
            <a:pPr>
              <a:lnSpc>
                <a:spcPct val="150000"/>
              </a:lnSpc>
            </a:pPr>
            <a:r>
              <a:rPr lang="en-IN" dirty="0" err="1">
                <a:latin typeface="Times New Roman" panose="02020603050405020304" pitchFamily="18" charset="0"/>
                <a:cs typeface="Times New Roman" panose="02020603050405020304" pitchFamily="18" charset="0"/>
              </a:rPr>
              <a:t>Tummuri</a:t>
            </a:r>
            <a:r>
              <a:rPr lang="en-IN" dirty="0">
                <a:latin typeface="Times New Roman" panose="02020603050405020304" pitchFamily="18" charset="0"/>
                <a:cs typeface="Times New Roman" panose="02020603050405020304" pitchFamily="18" charset="0"/>
              </a:rPr>
              <a:t> Pavani - 2580129</a:t>
            </a:r>
          </a:p>
          <a:p>
            <a:pPr>
              <a:lnSpc>
                <a:spcPct val="150000"/>
              </a:lnSpc>
            </a:pPr>
            <a:r>
              <a:rPr lang="en-IN" dirty="0" err="1">
                <a:latin typeface="Times New Roman" panose="02020603050405020304" pitchFamily="18" charset="0"/>
                <a:cs typeface="Times New Roman" panose="02020603050405020304" pitchFamily="18" charset="0"/>
              </a:rPr>
              <a:t>Ullas</a:t>
            </a:r>
            <a:r>
              <a:rPr lang="en-IN" dirty="0">
                <a:latin typeface="Times New Roman" panose="02020603050405020304" pitchFamily="18" charset="0"/>
                <a:cs typeface="Times New Roman" panose="02020603050405020304" pitchFamily="18" charset="0"/>
              </a:rPr>
              <a:t> H P – 2579982</a:t>
            </a:r>
          </a:p>
          <a:p>
            <a:pPr>
              <a:lnSpc>
                <a:spcPct val="150000"/>
              </a:lnSpc>
            </a:pPr>
            <a:r>
              <a:rPr lang="en-IN" dirty="0">
                <a:latin typeface="Times New Roman" panose="02020603050405020304" pitchFamily="18" charset="0"/>
                <a:cs typeface="Times New Roman" panose="02020603050405020304" pitchFamily="18" charset="0"/>
              </a:rPr>
              <a:t>Yogendra Kumar - 2579607</a:t>
            </a:r>
          </a:p>
          <a:p>
            <a:pPr>
              <a:lnSpc>
                <a:spcPct val="150000"/>
              </a:lnSpc>
            </a:pPr>
            <a:r>
              <a:rPr lang="en-IN" dirty="0">
                <a:latin typeface="Times New Roman" panose="02020603050405020304" pitchFamily="18" charset="0"/>
                <a:cs typeface="Times New Roman" panose="02020603050405020304" pitchFamily="18" charset="0"/>
              </a:rPr>
              <a:t>Vedika </a:t>
            </a:r>
            <a:r>
              <a:rPr lang="en-IN" dirty="0" err="1">
                <a:latin typeface="Times New Roman" panose="02020603050405020304" pitchFamily="18" charset="0"/>
                <a:cs typeface="Times New Roman" panose="02020603050405020304" pitchFamily="18" charset="0"/>
              </a:rPr>
              <a:t>Virsen</a:t>
            </a:r>
            <a:r>
              <a:rPr lang="en-IN" dirty="0">
                <a:latin typeface="Times New Roman" panose="02020603050405020304" pitchFamily="18" charset="0"/>
                <a:cs typeface="Times New Roman" panose="02020603050405020304" pitchFamily="18" charset="0"/>
              </a:rPr>
              <a:t> Patil - 2579727</a:t>
            </a:r>
          </a:p>
          <a:p>
            <a:pPr>
              <a:lnSpc>
                <a:spcPct val="150000"/>
              </a:lnSpc>
            </a:pPr>
            <a:r>
              <a:rPr lang="en-IN" dirty="0" err="1">
                <a:latin typeface="Times New Roman" panose="02020603050405020304" pitchFamily="18" charset="0"/>
                <a:cs typeface="Times New Roman" panose="02020603050405020304" pitchFamily="18" charset="0"/>
              </a:rPr>
              <a:t>Vajjala</a:t>
            </a:r>
            <a:r>
              <a:rPr lang="en-IN" dirty="0">
                <a:latin typeface="Times New Roman" panose="02020603050405020304" pitchFamily="18" charset="0"/>
                <a:cs typeface="Times New Roman" panose="02020603050405020304" pitchFamily="18" charset="0"/>
              </a:rPr>
              <a:t> Kalyan - 2579697</a:t>
            </a:r>
          </a:p>
        </p:txBody>
      </p:sp>
    </p:spTree>
    <p:extLst>
      <p:ext uri="{BB962C8B-B14F-4D97-AF65-F5344CB8AC3E}">
        <p14:creationId xmlns:p14="http://schemas.microsoft.com/office/powerpoint/2010/main" val="2078593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0349-A971-0DBE-AE69-A4BE9CEBD77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p>
        </p:txBody>
      </p:sp>
      <p:pic>
        <p:nvPicPr>
          <p:cNvPr id="5" name="Content Placeholder 4">
            <a:extLst>
              <a:ext uri="{FF2B5EF4-FFF2-40B4-BE49-F238E27FC236}">
                <a16:creationId xmlns:a16="http://schemas.microsoft.com/office/drawing/2014/main" id="{8B24199C-3731-A91A-AE2E-F7F0294855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84476"/>
            <a:ext cx="7750535" cy="4357549"/>
          </a:xfrm>
        </p:spPr>
      </p:pic>
    </p:spTree>
    <p:extLst>
      <p:ext uri="{BB962C8B-B14F-4D97-AF65-F5344CB8AC3E}">
        <p14:creationId xmlns:p14="http://schemas.microsoft.com/office/powerpoint/2010/main" val="140555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DB46-85FB-900A-B63E-EB896D50437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endParaRPr lang="en-IN" dirty="0"/>
          </a:p>
        </p:txBody>
      </p:sp>
      <p:pic>
        <p:nvPicPr>
          <p:cNvPr id="5" name="Content Placeholder 4">
            <a:extLst>
              <a:ext uri="{FF2B5EF4-FFF2-40B4-BE49-F238E27FC236}">
                <a16:creationId xmlns:a16="http://schemas.microsoft.com/office/drawing/2014/main" id="{E25E04F0-8C89-431B-0BAB-D82D9C21D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84476"/>
            <a:ext cx="7750536" cy="4357549"/>
          </a:xfrm>
        </p:spPr>
      </p:pic>
    </p:spTree>
    <p:extLst>
      <p:ext uri="{BB962C8B-B14F-4D97-AF65-F5344CB8AC3E}">
        <p14:creationId xmlns:p14="http://schemas.microsoft.com/office/powerpoint/2010/main" val="102236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5F03-F28B-2843-25C2-F0C4F0C9900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USER MODULE</a:t>
            </a:r>
          </a:p>
        </p:txBody>
      </p:sp>
      <p:sp>
        <p:nvSpPr>
          <p:cNvPr id="3" name="Content Placeholder 2">
            <a:extLst>
              <a:ext uri="{FF2B5EF4-FFF2-40B4-BE49-F238E27FC236}">
                <a16:creationId xmlns:a16="http://schemas.microsoft.com/office/drawing/2014/main" id="{E6652628-59A4-E318-B3C6-E7AD30C7386F}"/>
              </a:ext>
            </a:extLst>
          </p:cNvPr>
          <p:cNvSpPr>
            <a:spLocks noGrp="1"/>
          </p:cNvSpPr>
          <p:nvPr>
            <p:ph idx="1"/>
          </p:nvPr>
        </p:nvSpPr>
        <p:spPr>
          <a:xfrm>
            <a:off x="677334" y="1709531"/>
            <a:ext cx="8596668" cy="4331832"/>
          </a:xfrm>
        </p:spPr>
        <p:txBody>
          <a:bodyPr>
            <a:normAutofit/>
          </a:bodyPr>
          <a:lstStyle/>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Create account (no approval required by admin)</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Change the password.</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Change address, email, mobile.</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View all policy that are added by admin.</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If customer likes any policy, then they can apply for it.</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When customer applies for any policy, it will go into pending status, admin can approve it.</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Customer can check status of his policy under history section.</a:t>
            </a:r>
          </a:p>
          <a:p>
            <a:pPr marL="285750" indent="-285750"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Customer can ask question from admin.</a:t>
            </a: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18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3C0E-FE0D-24C1-9E0D-0B2469CDE34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USER REGISTRATION</a:t>
            </a:r>
          </a:p>
        </p:txBody>
      </p:sp>
      <p:pic>
        <p:nvPicPr>
          <p:cNvPr id="5" name="Content Placeholder 4">
            <a:extLst>
              <a:ext uri="{FF2B5EF4-FFF2-40B4-BE49-F238E27FC236}">
                <a16:creationId xmlns:a16="http://schemas.microsoft.com/office/drawing/2014/main" id="{09CE1E4B-D7D2-DC25-A155-5C954870987C}"/>
              </a:ext>
            </a:extLst>
          </p:cNvPr>
          <p:cNvPicPr>
            <a:picLocks noGrp="1" noChangeAspect="1"/>
          </p:cNvPicPr>
          <p:nvPr>
            <p:ph idx="1"/>
          </p:nvPr>
        </p:nvPicPr>
        <p:blipFill rotWithShape="1">
          <a:blip r:embed="rId2"/>
          <a:srcRect t="3742" b="4687"/>
          <a:stretch/>
        </p:blipFill>
        <p:spPr>
          <a:xfrm>
            <a:off x="689939" y="1630017"/>
            <a:ext cx="7786151" cy="4456113"/>
          </a:xfrm>
        </p:spPr>
      </p:pic>
    </p:spTree>
    <p:extLst>
      <p:ext uri="{BB962C8B-B14F-4D97-AF65-F5344CB8AC3E}">
        <p14:creationId xmlns:p14="http://schemas.microsoft.com/office/powerpoint/2010/main" val="66915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3C94-9B93-A86A-3D5E-4D2FFC7BA35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USER HOMEPAGE</a:t>
            </a:r>
          </a:p>
        </p:txBody>
      </p:sp>
      <p:pic>
        <p:nvPicPr>
          <p:cNvPr id="5" name="Content Placeholder 4">
            <a:extLst>
              <a:ext uri="{FF2B5EF4-FFF2-40B4-BE49-F238E27FC236}">
                <a16:creationId xmlns:a16="http://schemas.microsoft.com/office/drawing/2014/main" id="{CB0E9A72-729B-00B6-13A9-CEAD83559D1D}"/>
              </a:ext>
            </a:extLst>
          </p:cNvPr>
          <p:cNvPicPr>
            <a:picLocks noGrp="1" noChangeAspect="1"/>
          </p:cNvPicPr>
          <p:nvPr>
            <p:ph idx="1"/>
          </p:nvPr>
        </p:nvPicPr>
        <p:blipFill rotWithShape="1">
          <a:blip r:embed="rId2"/>
          <a:srcRect t="3743" b="4278"/>
          <a:stretch/>
        </p:blipFill>
        <p:spPr>
          <a:xfrm>
            <a:off x="722863" y="1645920"/>
            <a:ext cx="8270062" cy="4754239"/>
          </a:xfrm>
        </p:spPr>
      </p:pic>
    </p:spTree>
    <p:extLst>
      <p:ext uri="{BB962C8B-B14F-4D97-AF65-F5344CB8AC3E}">
        <p14:creationId xmlns:p14="http://schemas.microsoft.com/office/powerpoint/2010/main" val="388026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D2A-0A97-897C-481E-3F05B78737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p>
        </p:txBody>
      </p:sp>
      <p:pic>
        <p:nvPicPr>
          <p:cNvPr id="9" name="Content Placeholder 8">
            <a:extLst>
              <a:ext uri="{FF2B5EF4-FFF2-40B4-BE49-F238E27FC236}">
                <a16:creationId xmlns:a16="http://schemas.microsoft.com/office/drawing/2014/main" id="{0C5921C6-4C90-5D48-CEA6-03EFF27E9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923" y="1764487"/>
            <a:ext cx="7403834" cy="4627396"/>
          </a:xfrm>
        </p:spPr>
      </p:pic>
    </p:spTree>
    <p:extLst>
      <p:ext uri="{BB962C8B-B14F-4D97-AF65-F5344CB8AC3E}">
        <p14:creationId xmlns:p14="http://schemas.microsoft.com/office/powerpoint/2010/main" val="357875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87FF-00DB-CF38-FFC5-0DAA73AECE6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endParaRPr lang="en-IN" dirty="0"/>
          </a:p>
        </p:txBody>
      </p:sp>
      <p:pic>
        <p:nvPicPr>
          <p:cNvPr id="5" name="Content Placeholder 4">
            <a:extLst>
              <a:ext uri="{FF2B5EF4-FFF2-40B4-BE49-F238E27FC236}">
                <a16:creationId xmlns:a16="http://schemas.microsoft.com/office/drawing/2014/main" id="{1D17ECDC-3761-B0B3-6A6B-97AD6B6892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670" y="1724444"/>
            <a:ext cx="7238330" cy="4523956"/>
          </a:xfrm>
        </p:spPr>
      </p:pic>
    </p:spTree>
    <p:extLst>
      <p:ext uri="{BB962C8B-B14F-4D97-AF65-F5344CB8AC3E}">
        <p14:creationId xmlns:p14="http://schemas.microsoft.com/office/powerpoint/2010/main" val="1286075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062E-A888-3088-0C32-6EC1F0627C3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POLICY DASHBOARD</a:t>
            </a:r>
          </a:p>
        </p:txBody>
      </p:sp>
      <p:pic>
        <p:nvPicPr>
          <p:cNvPr id="5" name="Content Placeholder 4">
            <a:extLst>
              <a:ext uri="{FF2B5EF4-FFF2-40B4-BE49-F238E27FC236}">
                <a16:creationId xmlns:a16="http://schemas.microsoft.com/office/drawing/2014/main" id="{7A4049CE-07BD-8661-FCBA-88B26511DDA1}"/>
              </a:ext>
            </a:extLst>
          </p:cNvPr>
          <p:cNvPicPr>
            <a:picLocks noGrp="1" noChangeAspect="1"/>
          </p:cNvPicPr>
          <p:nvPr>
            <p:ph idx="1"/>
          </p:nvPr>
        </p:nvPicPr>
        <p:blipFill rotWithShape="1">
          <a:blip r:embed="rId2"/>
          <a:srcRect t="3333" b="4687"/>
          <a:stretch/>
        </p:blipFill>
        <p:spPr>
          <a:xfrm>
            <a:off x="792685" y="1518698"/>
            <a:ext cx="7699308" cy="4426127"/>
          </a:xfrm>
        </p:spPr>
      </p:pic>
    </p:spTree>
    <p:extLst>
      <p:ext uri="{BB962C8B-B14F-4D97-AF65-F5344CB8AC3E}">
        <p14:creationId xmlns:p14="http://schemas.microsoft.com/office/powerpoint/2010/main" val="3828639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5A63-C06F-6F04-FFF7-B005A4120AF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p>
        </p:txBody>
      </p:sp>
      <p:pic>
        <p:nvPicPr>
          <p:cNvPr id="5" name="Content Placeholder 4">
            <a:extLst>
              <a:ext uri="{FF2B5EF4-FFF2-40B4-BE49-F238E27FC236}">
                <a16:creationId xmlns:a16="http://schemas.microsoft.com/office/drawing/2014/main" id="{8474E2AE-82C2-EA52-F6FA-695DE83F23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91014"/>
            <a:ext cx="8073089" cy="4151011"/>
          </a:xfrm>
        </p:spPr>
      </p:pic>
    </p:spTree>
    <p:extLst>
      <p:ext uri="{BB962C8B-B14F-4D97-AF65-F5344CB8AC3E}">
        <p14:creationId xmlns:p14="http://schemas.microsoft.com/office/powerpoint/2010/main" val="84951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4150-7D40-C397-8A8C-32D24239C48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C535C54-51DF-72AD-9D80-255C9AE765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57240"/>
            <a:ext cx="8016282" cy="4184786"/>
          </a:xfrm>
        </p:spPr>
      </p:pic>
    </p:spTree>
    <p:extLst>
      <p:ext uri="{BB962C8B-B14F-4D97-AF65-F5344CB8AC3E}">
        <p14:creationId xmlns:p14="http://schemas.microsoft.com/office/powerpoint/2010/main" val="42598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0AE4C-FA9E-197A-7244-E95A562E44DC}"/>
              </a:ext>
            </a:extLst>
          </p:cNvPr>
          <p:cNvSpPr>
            <a:spLocks noGrp="1"/>
          </p:cNvSpPr>
          <p:nvPr>
            <p:ph type="title"/>
          </p:nvPr>
        </p:nvSpPr>
        <p:spPr>
          <a:xfrm>
            <a:off x="677334" y="628154"/>
            <a:ext cx="8596668" cy="1041620"/>
          </a:xfrm>
        </p:spPr>
        <p:txBody>
          <a:bodyPr>
            <a:normAutofit/>
          </a:bodyPr>
          <a:lstStyle/>
          <a:p>
            <a:r>
              <a:rPr lang="en-IN" dirty="0">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6F02D58E-9F0D-D071-5812-24E5FDA9454F}"/>
              </a:ext>
            </a:extLst>
          </p:cNvPr>
          <p:cNvSpPr>
            <a:spLocks noGrp="1"/>
          </p:cNvSpPr>
          <p:nvPr>
            <p:ph idx="1"/>
          </p:nvPr>
        </p:nvSpPr>
        <p:spPr>
          <a:xfrm>
            <a:off x="677334" y="1669774"/>
            <a:ext cx="3242659" cy="4989441"/>
          </a:xfrm>
        </p:spPr>
        <p:txBody>
          <a:bodyPr>
            <a:no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Objective</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Introduction                                                                            </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Project Scope</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Existing System</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Proposed System</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Project Requirements</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Tools and Technologies</a:t>
            </a:r>
          </a:p>
          <a:p>
            <a:pPr marL="285750" indent="-285750" algn="just">
              <a:lnSpc>
                <a:spcPct val="150000"/>
              </a:lnSpc>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0C9D2AF-8865-A8E3-532B-C1DFD140EFA7}"/>
              </a:ext>
            </a:extLst>
          </p:cNvPr>
          <p:cNvSpPr txBox="1"/>
          <p:nvPr/>
        </p:nvSpPr>
        <p:spPr>
          <a:xfrm>
            <a:off x="5282447" y="1566857"/>
            <a:ext cx="3991555" cy="3331938"/>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Technology Stack</a:t>
            </a:r>
            <a:endParaRPr lang="en-US" sz="1800" b="1"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Flowchart</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Modules</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Demonstration</a:t>
            </a:r>
          </a:p>
          <a:p>
            <a:pPr marL="285750" indent="-285750" algn="just">
              <a:lnSpc>
                <a:spcPct val="2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Conclusion</a:t>
            </a:r>
          </a:p>
          <a:p>
            <a:pPr marL="285750" indent="-285750" algn="just">
              <a:lnSpc>
                <a:spcPct val="2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2685212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9E40-0D6F-8126-D71C-42901C703A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ABOUT US</a:t>
            </a:r>
          </a:p>
        </p:txBody>
      </p:sp>
      <p:pic>
        <p:nvPicPr>
          <p:cNvPr id="5" name="Content Placeholder 4">
            <a:extLst>
              <a:ext uri="{FF2B5EF4-FFF2-40B4-BE49-F238E27FC236}">
                <a16:creationId xmlns:a16="http://schemas.microsoft.com/office/drawing/2014/main" id="{967BC06B-2D17-61DD-EC9D-7B7DF69A33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48" b="5096"/>
          <a:stretch/>
        </p:blipFill>
        <p:spPr>
          <a:xfrm>
            <a:off x="759847" y="1510749"/>
            <a:ext cx="7329273" cy="4166484"/>
          </a:xfrm>
        </p:spPr>
      </p:pic>
    </p:spTree>
    <p:extLst>
      <p:ext uri="{BB962C8B-B14F-4D97-AF65-F5344CB8AC3E}">
        <p14:creationId xmlns:p14="http://schemas.microsoft.com/office/powerpoint/2010/main" val="2426839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C1DB-FD65-1895-A100-27FC49A03C8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ABOUT US</a:t>
            </a:r>
            <a:endParaRPr lang="en-IN" dirty="0"/>
          </a:p>
        </p:txBody>
      </p:sp>
      <p:pic>
        <p:nvPicPr>
          <p:cNvPr id="5" name="Content Placeholder 4">
            <a:extLst>
              <a:ext uri="{FF2B5EF4-FFF2-40B4-BE49-F238E27FC236}">
                <a16:creationId xmlns:a16="http://schemas.microsoft.com/office/drawing/2014/main" id="{5FB03B9E-F6A6-DD47-241E-72F36C2530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67" b="4073"/>
          <a:stretch/>
        </p:blipFill>
        <p:spPr>
          <a:xfrm>
            <a:off x="677334" y="1486894"/>
            <a:ext cx="7466316" cy="4253948"/>
          </a:xfrm>
        </p:spPr>
      </p:pic>
    </p:spTree>
    <p:extLst>
      <p:ext uri="{BB962C8B-B14F-4D97-AF65-F5344CB8AC3E}">
        <p14:creationId xmlns:p14="http://schemas.microsoft.com/office/powerpoint/2010/main" val="133772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A47A-9C88-3846-C975-0388950F082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SERVICES</a:t>
            </a:r>
          </a:p>
        </p:txBody>
      </p:sp>
      <p:pic>
        <p:nvPicPr>
          <p:cNvPr id="5" name="Content Placeholder 4">
            <a:extLst>
              <a:ext uri="{FF2B5EF4-FFF2-40B4-BE49-F238E27FC236}">
                <a16:creationId xmlns:a16="http://schemas.microsoft.com/office/drawing/2014/main" id="{DDD421F9-0FB8-3026-E643-46334345F67E}"/>
              </a:ext>
            </a:extLst>
          </p:cNvPr>
          <p:cNvPicPr>
            <a:picLocks noGrp="1" noChangeAspect="1"/>
          </p:cNvPicPr>
          <p:nvPr>
            <p:ph idx="1"/>
          </p:nvPr>
        </p:nvPicPr>
        <p:blipFill rotWithShape="1">
          <a:blip r:embed="rId2"/>
          <a:srcRect t="3996" b="5484"/>
          <a:stretch/>
        </p:blipFill>
        <p:spPr>
          <a:xfrm>
            <a:off x="677334" y="1478943"/>
            <a:ext cx="7800229" cy="4412974"/>
          </a:xfrm>
        </p:spPr>
      </p:pic>
    </p:spTree>
    <p:extLst>
      <p:ext uri="{BB962C8B-B14F-4D97-AF65-F5344CB8AC3E}">
        <p14:creationId xmlns:p14="http://schemas.microsoft.com/office/powerpoint/2010/main" val="207605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111-3289-0BD9-539C-9EFA84B0ACD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F818F613-3CB9-9138-857A-DC46DF8751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816" y="1574722"/>
            <a:ext cx="7325794" cy="4578621"/>
          </a:xfrm>
        </p:spPr>
      </p:pic>
    </p:spTree>
    <p:extLst>
      <p:ext uri="{BB962C8B-B14F-4D97-AF65-F5344CB8AC3E}">
        <p14:creationId xmlns:p14="http://schemas.microsoft.com/office/powerpoint/2010/main" val="283744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C3F1-3B66-E2D2-C388-FEE10FBDF56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Postman Testing</a:t>
            </a:r>
          </a:p>
        </p:txBody>
      </p:sp>
      <p:pic>
        <p:nvPicPr>
          <p:cNvPr id="5" name="Content Placeholder 4">
            <a:extLst>
              <a:ext uri="{FF2B5EF4-FFF2-40B4-BE49-F238E27FC236}">
                <a16:creationId xmlns:a16="http://schemas.microsoft.com/office/drawing/2014/main" id="{0A730193-B167-2105-F2A5-4EA923EFF8B4}"/>
              </a:ext>
            </a:extLst>
          </p:cNvPr>
          <p:cNvPicPr>
            <a:picLocks noGrp="1" noChangeAspect="1"/>
          </p:cNvPicPr>
          <p:nvPr>
            <p:ph idx="1"/>
          </p:nvPr>
        </p:nvPicPr>
        <p:blipFill>
          <a:blip r:embed="rId2"/>
          <a:stretch>
            <a:fillRect/>
          </a:stretch>
        </p:blipFill>
        <p:spPr>
          <a:xfrm>
            <a:off x="677334" y="1605960"/>
            <a:ext cx="7730649" cy="4642440"/>
          </a:xfrm>
        </p:spPr>
      </p:pic>
    </p:spTree>
    <p:extLst>
      <p:ext uri="{BB962C8B-B14F-4D97-AF65-F5344CB8AC3E}">
        <p14:creationId xmlns:p14="http://schemas.microsoft.com/office/powerpoint/2010/main" val="1629251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EDD9-FA49-85DD-8E17-72C59F628EC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Junit Testing</a:t>
            </a:r>
            <a:endParaRPr lang="en-IN" dirty="0"/>
          </a:p>
        </p:txBody>
      </p:sp>
      <p:pic>
        <p:nvPicPr>
          <p:cNvPr id="5" name="Content Placeholder 4">
            <a:extLst>
              <a:ext uri="{FF2B5EF4-FFF2-40B4-BE49-F238E27FC236}">
                <a16:creationId xmlns:a16="http://schemas.microsoft.com/office/drawing/2014/main" id="{04473E33-10D6-CBFD-19B2-4F4935A61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643" y="1732755"/>
            <a:ext cx="7111109" cy="4444443"/>
          </a:xfrm>
        </p:spPr>
      </p:pic>
    </p:spTree>
    <p:extLst>
      <p:ext uri="{BB962C8B-B14F-4D97-AF65-F5344CB8AC3E}">
        <p14:creationId xmlns:p14="http://schemas.microsoft.com/office/powerpoint/2010/main" val="858170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81C-7A18-09BA-4CF1-50F8799218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Junit Testing</a:t>
            </a:r>
            <a:endParaRPr lang="en-IN" dirty="0"/>
          </a:p>
        </p:txBody>
      </p:sp>
      <p:pic>
        <p:nvPicPr>
          <p:cNvPr id="5" name="Content Placeholder 4">
            <a:extLst>
              <a:ext uri="{FF2B5EF4-FFF2-40B4-BE49-F238E27FC236}">
                <a16:creationId xmlns:a16="http://schemas.microsoft.com/office/drawing/2014/main" id="{4C51DF63-E52F-6749-7FF8-0D6DF3D12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409" y="1724232"/>
            <a:ext cx="7750535" cy="4357549"/>
          </a:xfrm>
        </p:spPr>
      </p:pic>
    </p:spTree>
    <p:extLst>
      <p:ext uri="{BB962C8B-B14F-4D97-AF65-F5344CB8AC3E}">
        <p14:creationId xmlns:p14="http://schemas.microsoft.com/office/powerpoint/2010/main" val="248514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DD71-82DF-8E09-BD9C-395D74F7A75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Junit Testing</a:t>
            </a:r>
            <a:endParaRPr lang="en-IN" dirty="0"/>
          </a:p>
        </p:txBody>
      </p:sp>
      <p:pic>
        <p:nvPicPr>
          <p:cNvPr id="5" name="Content Placeholder 4">
            <a:extLst>
              <a:ext uri="{FF2B5EF4-FFF2-40B4-BE49-F238E27FC236}">
                <a16:creationId xmlns:a16="http://schemas.microsoft.com/office/drawing/2014/main" id="{7F8E53F1-F83D-5746-0F34-639EEA927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702" y="1851951"/>
            <a:ext cx="7403834" cy="4627396"/>
          </a:xfrm>
        </p:spPr>
      </p:pic>
    </p:spTree>
    <p:extLst>
      <p:ext uri="{BB962C8B-B14F-4D97-AF65-F5344CB8AC3E}">
        <p14:creationId xmlns:p14="http://schemas.microsoft.com/office/powerpoint/2010/main" val="3307954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CAA2-8429-6AEA-61F3-609827DAF6C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7" name="Content Placeholder 6">
            <a:extLst>
              <a:ext uri="{FF2B5EF4-FFF2-40B4-BE49-F238E27FC236}">
                <a16:creationId xmlns:a16="http://schemas.microsoft.com/office/drawing/2014/main" id="{B873D0BC-2CE4-B7C6-82D4-C59BFF7B0EE6}"/>
              </a:ext>
            </a:extLst>
          </p:cNvPr>
          <p:cNvSpPr>
            <a:spLocks noGrp="1"/>
          </p:cNvSpPr>
          <p:nvPr>
            <p:ph idx="1"/>
          </p:nvPr>
        </p:nvSpPr>
        <p:spPr>
          <a:xfrm>
            <a:off x="677334" y="1622067"/>
            <a:ext cx="8596668" cy="4419296"/>
          </a:xfrm>
        </p:spPr>
        <p:txBody>
          <a:bodyPr>
            <a:normAutofit/>
          </a:bodyPr>
          <a:lstStyle/>
          <a:p>
            <a:r>
              <a:rPr lang="en-US" sz="2800" dirty="0">
                <a:latin typeface="Times New Roman" panose="02020603050405020304" pitchFamily="18" charset="0"/>
                <a:cs typeface="Times New Roman" panose="02020603050405020304" pitchFamily="18" charset="0"/>
              </a:rPr>
              <a:t>In this insurance policy management performing the minimalistic and improved features for user frontend and backend.</a:t>
            </a:r>
          </a:p>
          <a:p>
            <a:r>
              <a:rPr lang="en-US" sz="2800" dirty="0">
                <a:latin typeface="Times New Roman" panose="02020603050405020304" pitchFamily="18" charset="0"/>
                <a:cs typeface="Times New Roman" panose="02020603050405020304" pitchFamily="18" charset="0"/>
              </a:rPr>
              <a:t> It will help to improve admin service and customer service, reduce process costs, streamline the search of applying policies, applied policies approval or not, etc.</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755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E2D1-6F11-01AC-3E98-429E8FFE8EE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6468B445-7DBD-CB79-EB54-EF1C184BA207}"/>
              </a:ext>
            </a:extLst>
          </p:cNvPr>
          <p:cNvSpPr>
            <a:spLocks noGrp="1"/>
          </p:cNvSpPr>
          <p:nvPr>
            <p:ph idx="1"/>
          </p:nvPr>
        </p:nvSpPr>
        <p:spPr>
          <a:xfrm>
            <a:off x="677334" y="1828801"/>
            <a:ext cx="8596668" cy="4212562"/>
          </a:xfrm>
        </p:spPr>
        <p:txBody>
          <a:bodyPr>
            <a:normAutofit/>
          </a:bodyPr>
          <a:lstStyle/>
          <a:p>
            <a:pPr marL="342900" lvl="0" indent="-342900" algn="just" rtl="0">
              <a:lnSpc>
                <a:spcPct val="150000"/>
              </a:lnSpc>
              <a:spcBef>
                <a:spcPts val="0"/>
              </a:spcBef>
              <a:spcAft>
                <a:spcPts val="0"/>
              </a:spcAft>
              <a:buSzPts val="2240"/>
              <a:buFont typeface="Wingdings" panose="05000000000000000000" pitchFamily="2" charset="2"/>
              <a:buChar char="Ø"/>
            </a:pPr>
            <a:r>
              <a:rPr lang="en-US" sz="2400" dirty="0">
                <a:latin typeface="Bookman Old Style" panose="02050604050505020204" pitchFamily="18" charset="0"/>
                <a:cs typeface="Times New Roman"/>
                <a:sym typeface="Times New Roman"/>
              </a:rPr>
              <a:t>Add payment methods for our application. </a:t>
            </a:r>
            <a:endParaRPr lang="en-US" sz="2400" dirty="0">
              <a:latin typeface="Bookman Old Style" panose="02050604050505020204" pitchFamily="18" charset="0"/>
            </a:endParaRPr>
          </a:p>
          <a:p>
            <a:pPr marL="342900" indent="-342900" algn="just">
              <a:lnSpc>
                <a:spcPct val="150000"/>
              </a:lnSpc>
              <a:buSzPts val="2240"/>
              <a:buFont typeface="Wingdings" panose="05000000000000000000" pitchFamily="2" charset="2"/>
              <a:buChar char="Ø"/>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The administrator can add and remove policy into the database on a weekly basis.</a:t>
            </a:r>
          </a:p>
          <a:p>
            <a:pPr marL="342900" indent="-342900" algn="just">
              <a:lnSpc>
                <a:spcPct val="150000"/>
              </a:lnSpc>
              <a:buSzPts val="2240"/>
              <a:buFont typeface="Wingdings" panose="05000000000000000000" pitchFamily="2" charset="2"/>
              <a:buChar char="Ø"/>
            </a:pPr>
            <a:r>
              <a:rPr lang="en-IN" sz="2400" dirty="0">
                <a:effectLst/>
                <a:latin typeface="Bookman Old Style" panose="02050604050505020204" pitchFamily="18" charset="0"/>
                <a:ea typeface="Calibri" panose="020F0502020204030204" pitchFamily="34" charset="0"/>
                <a:cs typeface="Times New Roman" panose="02020603050405020304" pitchFamily="18" charset="0"/>
              </a:rPr>
              <a:t>Promotional Emails.</a:t>
            </a:r>
          </a:p>
        </p:txBody>
      </p:sp>
    </p:spTree>
    <p:extLst>
      <p:ext uri="{BB962C8B-B14F-4D97-AF65-F5344CB8AC3E}">
        <p14:creationId xmlns:p14="http://schemas.microsoft.com/office/powerpoint/2010/main" val="353567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2701-6C17-E1E3-C8DE-C1ADBF2B370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2FE0E6C7-B953-0D17-2004-6B1C28819D41}"/>
              </a:ext>
            </a:extLst>
          </p:cNvPr>
          <p:cNvSpPr>
            <a:spLocks noGrp="1"/>
          </p:cNvSpPr>
          <p:nvPr>
            <p:ph idx="1"/>
          </p:nvPr>
        </p:nvSpPr>
        <p:spPr>
          <a:xfrm>
            <a:off x="677334" y="1566407"/>
            <a:ext cx="8596668" cy="4474955"/>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 a dynamic and responsive web application for managing the insurance policies application online.</a:t>
            </a:r>
          </a:p>
          <a:p>
            <a:pPr>
              <a:lnSpc>
                <a:spcPct val="150000"/>
              </a:lnSpc>
            </a:pPr>
            <a:r>
              <a:rPr lang="en-US" dirty="0">
                <a:latin typeface="Times New Roman" panose="02020603050405020304" pitchFamily="18" charset="0"/>
                <a:cs typeface="Times New Roman" panose="02020603050405020304" pitchFamily="18" charset="0"/>
              </a:rPr>
              <a:t>We have created a bug-free application for the admin and the user with the main objective to build a secured, robust Insurance Management System where the policies are managed systematically.</a:t>
            </a:r>
          </a:p>
          <a:p>
            <a:pPr>
              <a:lnSpc>
                <a:spcPct val="150000"/>
              </a:lnSpc>
            </a:pPr>
            <a:r>
              <a:rPr lang="en-US" dirty="0">
                <a:latin typeface="Times New Roman" panose="02020603050405020304" pitchFamily="18" charset="0"/>
                <a:cs typeface="Times New Roman" panose="02020603050405020304" pitchFamily="18" charset="0"/>
              </a:rPr>
              <a:t>This web application maintains the record of customer history and policies efficiently so that it would be easily accessible.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3383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71DF-9CB0-F394-4A19-566E8F6E4B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6E36CF-D5E5-D5FF-511A-58EEEEF0A5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6969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2055-EA4C-AEF5-CE83-91F3626AEF9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3446ACD-8BD6-A007-F610-1C2EEEDE8F26}"/>
              </a:ext>
            </a:extLst>
          </p:cNvPr>
          <p:cNvSpPr>
            <a:spLocks noGrp="1"/>
          </p:cNvSpPr>
          <p:nvPr>
            <p:ph idx="1"/>
          </p:nvPr>
        </p:nvSpPr>
        <p:spPr>
          <a:xfrm>
            <a:off x="677334" y="1781093"/>
            <a:ext cx="8596668" cy="4260270"/>
          </a:xfrm>
        </p:spPr>
        <p:txBody>
          <a:bodyPr>
            <a:normAutofit lnSpcReduction="10000"/>
          </a:bodyPr>
          <a:lstStyle/>
          <a:p>
            <a:pPr>
              <a:lnSpc>
                <a:spcPct val="150000"/>
              </a:lnSpc>
            </a:pPr>
            <a:r>
              <a:rPr lang="en-US" sz="2400" dirty="0">
                <a:latin typeface="Times New Roman" panose="02020603050405020304" pitchFamily="18" charset="0"/>
                <a:cs typeface="Times New Roman" panose="02020603050405020304" pitchFamily="18" charset="0"/>
              </a:rPr>
              <a:t>Insurance will help the families in maintaining their standard of living in case if we are not around in the future.</a:t>
            </a:r>
          </a:p>
          <a:p>
            <a:pPr>
              <a:lnSpc>
                <a:spcPct val="150000"/>
              </a:lnSpc>
            </a:pPr>
            <a:r>
              <a:rPr lang="en-US" sz="2400" dirty="0">
                <a:latin typeface="Times New Roman" panose="02020603050405020304" pitchFamily="18" charset="0"/>
                <a:cs typeface="Times New Roman" panose="02020603050405020304" pitchFamily="18" charset="0"/>
              </a:rPr>
              <a:t>Insurance is all about providing financial safety to the individual or Vehicles.</a:t>
            </a:r>
          </a:p>
          <a:p>
            <a:pPr>
              <a:lnSpc>
                <a:spcPct val="150000"/>
              </a:lnSpc>
            </a:pPr>
            <a:r>
              <a:rPr lang="en-US" sz="2400" dirty="0">
                <a:latin typeface="Times New Roman" panose="02020603050405020304" pitchFamily="18" charset="0"/>
                <a:cs typeface="Times New Roman" panose="02020603050405020304" pitchFamily="18" charset="0"/>
              </a:rPr>
              <a:t>It helps us to enjoy financial security.</a:t>
            </a:r>
          </a:p>
          <a:p>
            <a:pPr>
              <a:lnSpc>
                <a:spcPct val="150000"/>
              </a:lnSpc>
            </a:pPr>
            <a:r>
              <a:rPr lang="en-US" sz="2400" dirty="0">
                <a:latin typeface="Times New Roman" panose="02020603050405020304" pitchFamily="18" charset="0"/>
                <a:cs typeface="Times New Roman" panose="02020603050405020304" pitchFamily="18" charset="0"/>
              </a:rPr>
              <a:t>If we have a proper application to access all the Insurance related activity, then it will be cheery on top.</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8678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36FF-FA17-2DEE-07DF-A30FA95C111F}"/>
              </a:ext>
            </a:extLst>
          </p:cNvPr>
          <p:cNvSpPr>
            <a:spLocks noGrp="1"/>
          </p:cNvSpPr>
          <p:nvPr>
            <p:ph type="title"/>
          </p:nvPr>
        </p:nvSpPr>
        <p:spPr>
          <a:xfrm>
            <a:off x="677334" y="609600"/>
            <a:ext cx="8596668" cy="861391"/>
          </a:xfrm>
        </p:spPr>
        <p:txBody>
          <a:bodyPr/>
          <a:lstStyle/>
          <a:p>
            <a:r>
              <a:rPr lang="en-IN" dirty="0">
                <a:latin typeface="Times New Roman" panose="02020603050405020304" pitchFamily="18" charset="0"/>
                <a:cs typeface="Times New Roman" panose="02020603050405020304" pitchFamily="18" charset="0"/>
              </a:rPr>
              <a:t>Project Scope</a:t>
            </a:r>
          </a:p>
        </p:txBody>
      </p:sp>
      <p:sp>
        <p:nvSpPr>
          <p:cNvPr id="3" name="Content Placeholder 2">
            <a:extLst>
              <a:ext uri="{FF2B5EF4-FFF2-40B4-BE49-F238E27FC236}">
                <a16:creationId xmlns:a16="http://schemas.microsoft.com/office/drawing/2014/main" id="{8644A765-C32B-E7D4-91A4-C03FAEA17690}"/>
              </a:ext>
            </a:extLst>
          </p:cNvPr>
          <p:cNvSpPr>
            <a:spLocks noGrp="1"/>
          </p:cNvSpPr>
          <p:nvPr>
            <p:ph idx="1"/>
          </p:nvPr>
        </p:nvSpPr>
        <p:spPr>
          <a:xfrm>
            <a:off x="677334" y="1622067"/>
            <a:ext cx="8596668" cy="4419296"/>
          </a:xfrm>
        </p:spPr>
        <p:txBody>
          <a:bodyPr/>
          <a:lstStyle/>
          <a:p>
            <a:pPr>
              <a:lnSpc>
                <a:spcPct val="200000"/>
              </a:lnSpc>
            </a:pPr>
            <a:r>
              <a:rPr lang="en-IN" i="0" dirty="0">
                <a:effectLst/>
                <a:latin typeface="Times New Roman" panose="02020603050405020304" pitchFamily="18" charset="0"/>
                <a:cs typeface="Times New Roman" panose="02020603050405020304" pitchFamily="18" charset="0"/>
              </a:rPr>
              <a:t>User and Admin Management</a:t>
            </a:r>
          </a:p>
          <a:p>
            <a:pPr>
              <a:lnSpc>
                <a:spcPct val="200000"/>
              </a:lnSpc>
            </a:pPr>
            <a:r>
              <a:rPr lang="en-IN" i="0" dirty="0">
                <a:effectLst/>
                <a:latin typeface="Times New Roman" panose="02020603050405020304" pitchFamily="18" charset="0"/>
                <a:cs typeface="Times New Roman" panose="02020603050405020304" pitchFamily="18" charset="0"/>
              </a:rPr>
              <a:t>Policy Category Management</a:t>
            </a:r>
          </a:p>
          <a:p>
            <a:pPr>
              <a:lnSpc>
                <a:spcPct val="200000"/>
              </a:lnSpc>
            </a:pPr>
            <a:r>
              <a:rPr lang="en-IN" i="0" dirty="0">
                <a:effectLst/>
                <a:latin typeface="Times New Roman" panose="02020603050405020304" pitchFamily="18" charset="0"/>
                <a:cs typeface="Times New Roman" panose="02020603050405020304" pitchFamily="18" charset="0"/>
              </a:rPr>
              <a:t>Policy Management</a:t>
            </a:r>
          </a:p>
          <a:p>
            <a:pPr>
              <a:lnSpc>
                <a:spcPct val="200000"/>
              </a:lnSpc>
            </a:pPr>
            <a:r>
              <a:rPr lang="en-IN" i="0" dirty="0">
                <a:effectLst/>
                <a:latin typeface="Times New Roman" panose="02020603050405020304" pitchFamily="18" charset="0"/>
                <a:cs typeface="Times New Roman" panose="02020603050405020304" pitchFamily="18" charset="0"/>
              </a:rPr>
              <a:t>Customer Interaction</a:t>
            </a:r>
          </a:p>
          <a:p>
            <a:pPr>
              <a:lnSpc>
                <a:spcPct val="200000"/>
              </a:lnSpc>
            </a:pPr>
            <a:r>
              <a:rPr lang="en-IN" i="0" dirty="0">
                <a:effectLst/>
                <a:latin typeface="Times New Roman" panose="02020603050405020304" pitchFamily="18" charset="0"/>
                <a:cs typeface="Times New Roman" panose="02020603050405020304" pitchFamily="18" charset="0"/>
              </a:rPr>
              <a:t>Database Schema Design</a:t>
            </a:r>
          </a:p>
          <a:p>
            <a:endParaRPr lang="en-IN" dirty="0"/>
          </a:p>
        </p:txBody>
      </p:sp>
    </p:spTree>
    <p:extLst>
      <p:ext uri="{BB962C8B-B14F-4D97-AF65-F5344CB8AC3E}">
        <p14:creationId xmlns:p14="http://schemas.microsoft.com/office/powerpoint/2010/main" val="285982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0CDB-DBBF-0A03-C050-F2F4D49E6D36}"/>
              </a:ext>
            </a:extLst>
          </p:cNvPr>
          <p:cNvSpPr>
            <a:spLocks noGrp="1"/>
          </p:cNvSpPr>
          <p:nvPr>
            <p:ph type="title"/>
          </p:nvPr>
        </p:nvSpPr>
        <p:spPr/>
        <p:txBody>
          <a:bodyPr/>
          <a:lstStyle/>
          <a:p>
            <a:r>
              <a:rPr lang="en-US" sz="3600" dirty="0">
                <a:latin typeface="Bookman Old Style" panose="02050604050505020204" pitchFamily="18" charset="0"/>
              </a:rPr>
              <a:t>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52C232-1E98-DE6E-A6BB-B47404686222}"/>
              </a:ext>
            </a:extLst>
          </p:cNvPr>
          <p:cNvSpPr>
            <a:spLocks noGrp="1"/>
          </p:cNvSpPr>
          <p:nvPr>
            <p:ph idx="1"/>
          </p:nvPr>
        </p:nvSpPr>
        <p:spPr>
          <a:xfrm>
            <a:off x="677334" y="1669775"/>
            <a:ext cx="8596668" cy="4371588"/>
          </a:xfrm>
        </p:spPr>
        <p:txBody>
          <a:bodyPr/>
          <a:lstStyle/>
          <a:p>
            <a:pPr>
              <a:lnSpc>
                <a:spcPct val="150000"/>
              </a:lnSpc>
            </a:pPr>
            <a:r>
              <a:rPr lang="en-US" dirty="0">
                <a:solidFill>
                  <a:srgbClr val="374151"/>
                </a:solidFill>
                <a:latin typeface="Bookman Old Style" panose="02050604050505020204" pitchFamily="18" charset="0"/>
              </a:rPr>
              <a:t>In the existing system, </a:t>
            </a:r>
            <a:r>
              <a:rPr lang="en-US" b="0" i="0" dirty="0">
                <a:solidFill>
                  <a:srgbClr val="374151"/>
                </a:solidFill>
                <a:effectLst/>
                <a:latin typeface="Bookman Old Style" panose="02050604050505020204" pitchFamily="18" charset="0"/>
              </a:rPr>
              <a:t> customers required to physically visit insurance offices or rely on postal services for communication.</a:t>
            </a:r>
          </a:p>
          <a:p>
            <a:pPr>
              <a:lnSpc>
                <a:spcPct val="150000"/>
              </a:lnSpc>
            </a:pPr>
            <a:r>
              <a:rPr lang="en-US" b="0" i="0" dirty="0">
                <a:solidFill>
                  <a:srgbClr val="374151"/>
                </a:solidFill>
                <a:effectLst/>
                <a:latin typeface="Bookman Old Style" panose="02050604050505020204" pitchFamily="18" charset="0"/>
              </a:rPr>
              <a:t>This can be inconvenient for individuals who prefer or need immediate access to policy information and services.</a:t>
            </a:r>
            <a:endParaRPr lang="en-US" dirty="0">
              <a:solidFill>
                <a:srgbClr val="374151"/>
              </a:solidFill>
              <a:latin typeface="Bookman Old Style" panose="02050604050505020204" pitchFamily="18" charset="0"/>
            </a:endParaRPr>
          </a:p>
          <a:p>
            <a:pPr>
              <a:lnSpc>
                <a:spcPct val="150000"/>
              </a:lnSpc>
            </a:pPr>
            <a:r>
              <a:rPr lang="en-US" b="0" i="0" dirty="0">
                <a:solidFill>
                  <a:srgbClr val="374151"/>
                </a:solidFill>
                <a:effectLst/>
                <a:latin typeface="Bookman Old Style" panose="02050604050505020204" pitchFamily="18" charset="0"/>
              </a:rPr>
              <a:t>The flow of an offline insurance policy system typically involves a series of manual and paper-based processes. Paper-based processes in offline systems are typically slower than digital ones.</a:t>
            </a:r>
          </a:p>
          <a:p>
            <a:pPr>
              <a:lnSpc>
                <a:spcPct val="150000"/>
              </a:lnSpc>
            </a:pPr>
            <a:r>
              <a:rPr lang="en-US" dirty="0">
                <a:solidFill>
                  <a:srgbClr val="374151"/>
                </a:solidFill>
                <a:latin typeface="Bookman Old Style" panose="02050604050505020204" pitchFamily="18" charset="0"/>
              </a:rPr>
              <a:t>High cost, relying on agents or customer service representatives for policy updates, changes and inquiries, security concerns etc...</a:t>
            </a:r>
            <a:endParaRPr lang="en-US" b="0" i="0" dirty="0">
              <a:solidFill>
                <a:srgbClr val="374151"/>
              </a:solidFill>
              <a:effectLst/>
              <a:latin typeface="Bookman Old Style" panose="02050604050505020204" pitchFamily="18" charset="0"/>
            </a:endParaRPr>
          </a:p>
          <a:p>
            <a:endParaRPr lang="en-IN" dirty="0"/>
          </a:p>
        </p:txBody>
      </p:sp>
    </p:spTree>
    <p:extLst>
      <p:ext uri="{BB962C8B-B14F-4D97-AF65-F5344CB8AC3E}">
        <p14:creationId xmlns:p14="http://schemas.microsoft.com/office/powerpoint/2010/main" val="54868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B9FC-3207-0609-C309-651A0FD1E2BE}"/>
              </a:ext>
            </a:extLst>
          </p:cNvPr>
          <p:cNvSpPr>
            <a:spLocks noGrp="1"/>
          </p:cNvSpPr>
          <p:nvPr>
            <p:ph type="title"/>
          </p:nvPr>
        </p:nvSpPr>
        <p:spPr/>
        <p:txBody>
          <a:bodyPr/>
          <a:lstStyle/>
          <a:p>
            <a:r>
              <a:rPr lang="en-US" sz="3600" dirty="0">
                <a:latin typeface="Bookman Old Style" panose="02050604050505020204" pitchFamily="18" charset="0"/>
              </a:rPr>
              <a:t>Proposed System</a:t>
            </a:r>
            <a:endParaRPr lang="en-IN" dirty="0"/>
          </a:p>
        </p:txBody>
      </p:sp>
      <p:sp>
        <p:nvSpPr>
          <p:cNvPr id="3" name="Content Placeholder 2">
            <a:extLst>
              <a:ext uri="{FF2B5EF4-FFF2-40B4-BE49-F238E27FC236}">
                <a16:creationId xmlns:a16="http://schemas.microsoft.com/office/drawing/2014/main" id="{368A9B41-A5FF-F4CD-D6B5-519A122C6C2E}"/>
              </a:ext>
            </a:extLst>
          </p:cNvPr>
          <p:cNvSpPr>
            <a:spLocks noGrp="1"/>
          </p:cNvSpPr>
          <p:nvPr>
            <p:ph idx="1"/>
          </p:nvPr>
        </p:nvSpPr>
        <p:spPr>
          <a:xfrm>
            <a:off x="677334" y="1526651"/>
            <a:ext cx="8596668" cy="4514712"/>
          </a:xfrm>
        </p:spPr>
        <p:txBody>
          <a:bodyPr>
            <a:normAutofit fontScale="92500"/>
          </a:bodyPr>
          <a:lstStyle/>
          <a:p>
            <a:pPr marL="285750" indent="-285750" algn="just">
              <a:buFont typeface="Wingdings" panose="05000000000000000000" pitchFamily="2" charset="2"/>
              <a:buChar char="Ø"/>
            </a:pPr>
            <a:r>
              <a:rPr lang="en-US" dirty="0">
                <a:latin typeface="Bookman Old Style" panose="02050604050505020204" pitchFamily="18" charset="0"/>
              </a:rPr>
              <a:t>The proposed system is to automate that the policies can be applied through online efficiently, conveniently and flexibly.</a:t>
            </a:r>
          </a:p>
          <a:p>
            <a:pPr marL="285750" indent="-285750" algn="just">
              <a:buFont typeface="Wingdings" panose="05000000000000000000" pitchFamily="2" charset="2"/>
              <a:buChar char="Ø"/>
            </a:pPr>
            <a:r>
              <a:rPr lang="en-US" dirty="0">
                <a:latin typeface="Bookman Old Style" panose="02050604050505020204" pitchFamily="18" charset="0"/>
              </a:rPr>
              <a:t>This system majorly contains two roles: </a:t>
            </a:r>
          </a:p>
          <a:p>
            <a:pPr marL="0" indent="0" algn="just">
              <a:buNone/>
            </a:pPr>
            <a:r>
              <a:rPr lang="en-US" dirty="0">
                <a:latin typeface="Bookman Old Style" panose="02050604050505020204" pitchFamily="18" charset="0"/>
              </a:rPr>
              <a:t>	1. Admin</a:t>
            </a:r>
          </a:p>
          <a:p>
            <a:pPr marL="0" indent="0" algn="just">
              <a:buNone/>
            </a:pPr>
            <a:r>
              <a:rPr lang="en-US" dirty="0">
                <a:latin typeface="Bookman Old Style" panose="02050604050505020204" pitchFamily="18" charset="0"/>
              </a:rPr>
              <a:t>	2. Customer</a:t>
            </a:r>
          </a:p>
          <a:p>
            <a:pPr marL="285750" indent="-285750" algn="just">
              <a:buFont typeface="Wingdings" panose="05000000000000000000" pitchFamily="2" charset="2"/>
              <a:buChar char="Ø"/>
            </a:pPr>
            <a:r>
              <a:rPr lang="en-US" dirty="0">
                <a:latin typeface="Bookman Old Style" panose="02050604050505020204" pitchFamily="18" charset="0"/>
              </a:rPr>
              <a:t>Admin can add, view, update, delete, approve the policy applies by the customer, he’ll also be able to answer the queries asked by the customers.</a:t>
            </a:r>
          </a:p>
          <a:p>
            <a:pPr marL="285750" indent="-285750" algn="just">
              <a:buFont typeface="Wingdings" panose="05000000000000000000" pitchFamily="2" charset="2"/>
              <a:buChar char="Ø"/>
            </a:pPr>
            <a:r>
              <a:rPr lang="en-US" dirty="0">
                <a:latin typeface="Bookman Old Style" panose="02050604050505020204" pitchFamily="18" charset="0"/>
              </a:rPr>
              <a:t>A customer can add and update his account, can view the policies that are added by the admin and the customer can apply for the policy if she/he likes it, the customer can also be able to ask queries to the admin.</a:t>
            </a:r>
          </a:p>
          <a:p>
            <a:pPr marL="285750" indent="-285750" algn="just">
              <a:buFont typeface="Wingdings" panose="05000000000000000000" pitchFamily="2" charset="2"/>
              <a:buChar char="Ø"/>
            </a:pPr>
            <a:r>
              <a:rPr lang="en-US" b="0" i="0" dirty="0">
                <a:solidFill>
                  <a:srgbClr val="374151"/>
                </a:solidFill>
                <a:effectLst/>
                <a:latin typeface="Bookman Old Style" panose="02050604050505020204" pitchFamily="18" charset="0"/>
              </a:rPr>
              <a:t>Finally, the proposed system is accessible 24/7 from anywhere with an internet connection, allowing policyholders to review policy information, make payments, and initiate changes at their convenience, without the need to visit a physical office.</a:t>
            </a:r>
            <a:endParaRPr lang="en-US" dirty="0">
              <a:latin typeface="Bookman Old Style" panose="020506040505050202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30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E39B-FEBD-94D1-E600-2F13C727090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Tools &amp; technologies</a:t>
            </a:r>
          </a:p>
        </p:txBody>
      </p:sp>
      <p:sp>
        <p:nvSpPr>
          <p:cNvPr id="3" name="Content Placeholder 2">
            <a:extLst>
              <a:ext uri="{FF2B5EF4-FFF2-40B4-BE49-F238E27FC236}">
                <a16:creationId xmlns:a16="http://schemas.microsoft.com/office/drawing/2014/main" id="{15340289-84E8-17C5-C3CC-9F524A1F68BE}"/>
              </a:ext>
            </a:extLst>
          </p:cNvPr>
          <p:cNvSpPr>
            <a:spLocks noGrp="1"/>
          </p:cNvSpPr>
          <p:nvPr>
            <p:ph idx="1"/>
          </p:nvPr>
        </p:nvSpPr>
        <p:spPr>
          <a:xfrm>
            <a:off x="677334" y="1796995"/>
            <a:ext cx="8596668" cy="4244367"/>
          </a:xfrm>
        </p:spPr>
        <p:txBody>
          <a:bodyPr/>
          <a:lstStyle/>
          <a:p>
            <a:pPr>
              <a:lnSpc>
                <a:spcPct val="200000"/>
              </a:lnSpc>
            </a:pPr>
            <a:r>
              <a:rPr lang="en-US" b="1" dirty="0">
                <a:latin typeface="Times New Roman" panose="02020603050405020304" pitchFamily="18" charset="0"/>
                <a:cs typeface="Times New Roman" panose="02020603050405020304" pitchFamily="18" charset="0"/>
              </a:rPr>
              <a:t>Front-End: </a:t>
            </a:r>
            <a:r>
              <a:rPr lang="en-US" dirty="0">
                <a:latin typeface="Times New Roman" panose="02020603050405020304" pitchFamily="18" charset="0"/>
                <a:cs typeface="Times New Roman" panose="02020603050405020304" pitchFamily="18" charset="0"/>
              </a:rPr>
              <a:t>Angular</a:t>
            </a:r>
          </a:p>
          <a:p>
            <a:pPr>
              <a:lnSpc>
                <a:spcPct val="200000"/>
              </a:lnSpc>
            </a:pPr>
            <a:r>
              <a:rPr lang="en-US" b="1" dirty="0">
                <a:latin typeface="Times New Roman" panose="02020603050405020304" pitchFamily="18" charset="0"/>
                <a:cs typeface="Times New Roman" panose="02020603050405020304" pitchFamily="18" charset="0"/>
              </a:rPr>
              <a:t>Server-side: </a:t>
            </a:r>
            <a:r>
              <a:rPr lang="en-US" dirty="0">
                <a:latin typeface="Times New Roman" panose="02020603050405020304" pitchFamily="18" charset="0"/>
                <a:cs typeface="Times New Roman" panose="02020603050405020304" pitchFamily="18" charset="0"/>
              </a:rPr>
              <a:t>Spring Boot</a:t>
            </a:r>
          </a:p>
          <a:p>
            <a:pPr>
              <a:lnSpc>
                <a:spcPct val="200000"/>
              </a:lnSpc>
            </a:pPr>
            <a:r>
              <a:rPr lang="en-US" b="1" dirty="0">
                <a:latin typeface="Times New Roman" panose="02020603050405020304" pitchFamily="18" charset="0"/>
                <a:cs typeface="Times New Roman" panose="02020603050405020304" pitchFamily="18" charset="0"/>
              </a:rPr>
              <a:t>Back-End: </a:t>
            </a:r>
            <a:r>
              <a:rPr lang="en-US" dirty="0">
                <a:latin typeface="Times New Roman" panose="02020603050405020304" pitchFamily="18" charset="0"/>
                <a:cs typeface="Times New Roman" panose="02020603050405020304" pitchFamily="18" charset="0"/>
              </a:rPr>
              <a:t>MYSQL, Hibernate</a:t>
            </a:r>
          </a:p>
          <a:p>
            <a:pPr>
              <a:lnSpc>
                <a:spcPct val="200000"/>
              </a:lnSpc>
            </a:pPr>
            <a:r>
              <a:rPr lang="en-US" b="1" dirty="0">
                <a:latin typeface="Times New Roman" panose="02020603050405020304" pitchFamily="18" charset="0"/>
                <a:cs typeface="Times New Roman" panose="02020603050405020304" pitchFamily="18" charset="0"/>
              </a:rPr>
              <a:t>Server: </a:t>
            </a:r>
            <a:r>
              <a:rPr lang="en-US" dirty="0">
                <a:latin typeface="Times New Roman" panose="02020603050405020304" pitchFamily="18" charset="0"/>
                <a:cs typeface="Times New Roman" panose="02020603050405020304" pitchFamily="18" charset="0"/>
              </a:rPr>
              <a:t>Tomcat</a:t>
            </a:r>
          </a:p>
          <a:p>
            <a:endParaRPr lang="en-IN" dirty="0"/>
          </a:p>
          <a:p>
            <a:endParaRPr lang="en-IN" dirty="0"/>
          </a:p>
        </p:txBody>
      </p:sp>
    </p:spTree>
    <p:extLst>
      <p:ext uri="{BB962C8B-B14F-4D97-AF65-F5344CB8AC3E}">
        <p14:creationId xmlns:p14="http://schemas.microsoft.com/office/powerpoint/2010/main" val="3731124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247</TotalTime>
  <Words>1024</Words>
  <Application>Microsoft Office PowerPoint</Application>
  <PresentationFormat>Widescreen</PresentationFormat>
  <Paragraphs>124</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Bookman Old Style</vt:lpstr>
      <vt:lpstr>Times New Roman</vt:lpstr>
      <vt:lpstr>Trebuchet MS</vt:lpstr>
      <vt:lpstr>Wingdings</vt:lpstr>
      <vt:lpstr>Wingdings 3</vt:lpstr>
      <vt:lpstr>Facet</vt:lpstr>
      <vt:lpstr>REAL LIFE LAB(RLL)  Project</vt:lpstr>
      <vt:lpstr>TEAM MEMBERS </vt:lpstr>
      <vt:lpstr>INDEX</vt:lpstr>
      <vt:lpstr>OBJECTIVE</vt:lpstr>
      <vt:lpstr>INTRODUCTION</vt:lpstr>
      <vt:lpstr>Project Scope</vt:lpstr>
      <vt:lpstr>Existing System</vt:lpstr>
      <vt:lpstr>Proposed System</vt:lpstr>
      <vt:lpstr>Tools &amp; technologies</vt:lpstr>
      <vt:lpstr>Technology Stack</vt:lpstr>
      <vt:lpstr>Technology Stack</vt:lpstr>
      <vt:lpstr>Flowchart</vt:lpstr>
      <vt:lpstr>MODULES</vt:lpstr>
      <vt:lpstr>BRIEF ABOUT MODULES </vt:lpstr>
      <vt:lpstr>BRIEF ABOUT MODULES</vt:lpstr>
      <vt:lpstr>PowerPoint Presentation</vt:lpstr>
      <vt:lpstr>ADMIN MODULE</vt:lpstr>
      <vt:lpstr>ADMIN HOMEPAGE</vt:lpstr>
      <vt:lpstr>ADMIN DASHBOARD</vt:lpstr>
      <vt:lpstr>Postman Testing</vt:lpstr>
      <vt:lpstr>Postman Testing</vt:lpstr>
      <vt:lpstr>USER MODULE</vt:lpstr>
      <vt:lpstr>USER REGISTRATION</vt:lpstr>
      <vt:lpstr>USER HOMEPAGE</vt:lpstr>
      <vt:lpstr>Postman Testing</vt:lpstr>
      <vt:lpstr>Postman Testing</vt:lpstr>
      <vt:lpstr>POLICY DASHBOARD</vt:lpstr>
      <vt:lpstr>Postman Testing</vt:lpstr>
      <vt:lpstr>Postman Testing </vt:lpstr>
      <vt:lpstr>ABOUT US</vt:lpstr>
      <vt:lpstr>ABOUT US</vt:lpstr>
      <vt:lpstr>SERVICES</vt:lpstr>
      <vt:lpstr>Postman Testing </vt:lpstr>
      <vt:lpstr>Postman Testing</vt:lpstr>
      <vt:lpstr>Junit Testing</vt:lpstr>
      <vt:lpstr>Junit Testing</vt:lpstr>
      <vt:lpstr>Junit Testing</vt:lpstr>
      <vt:lpstr>CONCLUSION</vt:lpstr>
      <vt:lpstr>FUTURE ENHANCEMENT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ULLAS</dc:creator>
  <cp:lastModifiedBy>ULLAS</cp:lastModifiedBy>
  <cp:revision>20</cp:revision>
  <dcterms:created xsi:type="dcterms:W3CDTF">2024-01-23T11:35:48Z</dcterms:created>
  <dcterms:modified xsi:type="dcterms:W3CDTF">2024-01-24T06:42:58Z</dcterms:modified>
</cp:coreProperties>
</file>